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58" r:id="rId3"/>
    <p:sldId id="261" r:id="rId4"/>
    <p:sldId id="271" r:id="rId5"/>
    <p:sldId id="272" r:id="rId6"/>
    <p:sldId id="273" r:id="rId7"/>
    <p:sldId id="277" r:id="rId8"/>
    <p:sldId id="279" r:id="rId9"/>
    <p:sldId id="280" r:id="rId10"/>
    <p:sldId id="281" r:id="rId11"/>
  </p:sldIdLst>
  <p:sldSz cx="18288000" cy="10287000"/>
  <p:notesSz cx="6858000" cy="9144000"/>
  <p:embeddedFontLst>
    <p:embeddedFont>
      <p:font typeface="Calibri" pitchFamily="34" charset="0"/>
      <p:regular r:id="rId13"/>
      <p:bold r:id="rId14"/>
      <p:italic r:id="rId15"/>
      <p:boldItalic r:id="rId16"/>
    </p:embeddedFont>
    <p:embeddedFont>
      <p:font typeface="Josefin Sans SemiBold" charset="0"/>
      <p:regular r:id="rId17"/>
      <p:bold r:id="rId18"/>
      <p:italic r:id="rId19"/>
      <p:boldItalic r:id="rId20"/>
    </p:embeddedFont>
    <p:embeddedFont>
      <p:font typeface="Josefin Sans" charset="0"/>
      <p:bold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49" d="100"/>
          <a:sy n="49" d="100"/>
        </p:scale>
        <p:origin x="-576" y="2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24408217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1" name="Google Shape;411;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 name="Google Shape;26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3" name="Google Shape;333;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8" name="Google Shape;358;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6" name="Google Shape;36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5.jp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jp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10.png"/><Relationship Id="rId18" Type="http://schemas.openxmlformats.org/officeDocument/2006/relationships/image" Target="../media/image31.png"/><Relationship Id="rId26" Type="http://schemas.openxmlformats.org/officeDocument/2006/relationships/image" Target="../media/image39.png"/><Relationship Id="rId3" Type="http://schemas.openxmlformats.org/officeDocument/2006/relationships/image" Target="../media/image19.png"/><Relationship Id="rId21" Type="http://schemas.openxmlformats.org/officeDocument/2006/relationships/image" Target="../media/image34.png"/><Relationship Id="rId34" Type="http://schemas.openxmlformats.org/officeDocument/2006/relationships/image" Target="../media/image46.png"/><Relationship Id="rId7" Type="http://schemas.openxmlformats.org/officeDocument/2006/relationships/image" Target="../media/image24.png"/><Relationship Id="rId12" Type="http://schemas.openxmlformats.org/officeDocument/2006/relationships/image" Target="../media/image14.png"/><Relationship Id="rId17" Type="http://schemas.openxmlformats.org/officeDocument/2006/relationships/image" Target="../media/image8.png"/><Relationship Id="rId25" Type="http://schemas.openxmlformats.org/officeDocument/2006/relationships/image" Target="../media/image38.png"/><Relationship Id="rId33" Type="http://schemas.openxmlformats.org/officeDocument/2006/relationships/image" Target="../media/image45.png"/><Relationship Id="rId38" Type="http://schemas.openxmlformats.org/officeDocument/2006/relationships/image" Target="../media/image49.png"/><Relationship Id="rId2" Type="http://schemas.openxmlformats.org/officeDocument/2006/relationships/notesSlide" Target="../notesSlides/notesSlide9.xml"/><Relationship Id="rId16" Type="http://schemas.openxmlformats.org/officeDocument/2006/relationships/image" Target="../media/image30.png"/><Relationship Id="rId20" Type="http://schemas.openxmlformats.org/officeDocument/2006/relationships/image" Target="../media/image33.png"/><Relationship Id="rId29"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28.png"/><Relationship Id="rId24" Type="http://schemas.openxmlformats.org/officeDocument/2006/relationships/image" Target="../media/image37.png"/><Relationship Id="rId32" Type="http://schemas.openxmlformats.org/officeDocument/2006/relationships/image" Target="../media/image44.png"/><Relationship Id="rId37" Type="http://schemas.openxmlformats.org/officeDocument/2006/relationships/image" Target="../media/image48.png"/><Relationship Id="rId5" Type="http://schemas.openxmlformats.org/officeDocument/2006/relationships/image" Target="../media/image22.png"/><Relationship Id="rId15" Type="http://schemas.openxmlformats.org/officeDocument/2006/relationships/image" Target="../media/image11.png"/><Relationship Id="rId23" Type="http://schemas.openxmlformats.org/officeDocument/2006/relationships/image" Target="../media/image36.png"/><Relationship Id="rId28" Type="http://schemas.openxmlformats.org/officeDocument/2006/relationships/image" Target="../media/image41.png"/><Relationship Id="rId36" Type="http://schemas.openxmlformats.org/officeDocument/2006/relationships/image" Target="../media/image47.png"/><Relationship Id="rId10" Type="http://schemas.openxmlformats.org/officeDocument/2006/relationships/image" Target="../media/image27.png"/><Relationship Id="rId19" Type="http://schemas.openxmlformats.org/officeDocument/2006/relationships/image" Target="../media/image32.png"/><Relationship Id="rId31" Type="http://schemas.openxmlformats.org/officeDocument/2006/relationships/image" Target="../media/image43.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29.png"/><Relationship Id="rId22" Type="http://schemas.openxmlformats.org/officeDocument/2006/relationships/image" Target="../media/image35.png"/><Relationship Id="rId27" Type="http://schemas.openxmlformats.org/officeDocument/2006/relationships/image" Target="../media/image40.png"/><Relationship Id="rId30" Type="http://schemas.openxmlformats.org/officeDocument/2006/relationships/image" Target="../media/image6.png"/><Relationship Id="rId3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83"/>
        <p:cNvGrpSpPr/>
        <p:nvPr/>
      </p:nvGrpSpPr>
      <p:grpSpPr>
        <a:xfrm>
          <a:off x="0" y="0"/>
          <a:ext cx="0" cy="0"/>
          <a:chOff x="0" y="0"/>
          <a:chExt cx="0" cy="0"/>
        </a:xfrm>
      </p:grpSpPr>
      <p:sp>
        <p:nvSpPr>
          <p:cNvPr id="84" name="Google Shape;84;p13"/>
          <p:cNvSpPr txBox="1"/>
          <p:nvPr/>
        </p:nvSpPr>
        <p:spPr>
          <a:xfrm>
            <a:off x="230500" y="6039542"/>
            <a:ext cx="18468600" cy="359130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7937" b="1" dirty="0" smtClean="0">
                <a:solidFill>
                  <a:srgbClr val="FFFFFF"/>
                </a:solidFill>
                <a:latin typeface="Josefin Sans"/>
                <a:sym typeface="Josefin Sans"/>
              </a:rPr>
              <a:t>CAUTION!</a:t>
            </a:r>
          </a:p>
          <a:p>
            <a:pPr marL="0" marR="0" lvl="0" indent="0" algn="l" rtl="0">
              <a:lnSpc>
                <a:spcPct val="100000"/>
              </a:lnSpc>
              <a:spcBef>
                <a:spcPts val="0"/>
              </a:spcBef>
              <a:spcAft>
                <a:spcPts val="0"/>
              </a:spcAft>
              <a:buNone/>
            </a:pPr>
            <a:r>
              <a:rPr lang="en-US" sz="5400" b="1" dirty="0" smtClean="0">
                <a:solidFill>
                  <a:srgbClr val="FFFFFF"/>
                </a:solidFill>
                <a:latin typeface="Josefin Sans"/>
                <a:sym typeface="Josefin Sans"/>
              </a:rPr>
              <a:t>Phishing Attacks: A threat to your digital security</a:t>
            </a:r>
            <a:endParaRPr sz="5400" dirty="0"/>
          </a:p>
        </p:txBody>
      </p:sp>
      <p:pic>
        <p:nvPicPr>
          <p:cNvPr id="85" name="Google Shape;85;p13"/>
          <p:cNvPicPr preferRelativeResize="0"/>
          <p:nvPr/>
        </p:nvPicPr>
        <p:blipFill>
          <a:blip r:embed="rId3">
            <a:alphaModFix/>
          </a:blip>
          <a:stretch>
            <a:fillRect/>
          </a:stretch>
        </p:blipFill>
        <p:spPr>
          <a:xfrm>
            <a:off x="-294793" y="700265"/>
            <a:ext cx="18288000" cy="4214803"/>
          </a:xfrm>
          <a:prstGeom prst="rect">
            <a:avLst/>
          </a:prstGeom>
          <a:noFill/>
          <a:ln>
            <a:no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03061" y="1382722"/>
            <a:ext cx="7890146" cy="61476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412"/>
        <p:cNvGrpSpPr/>
        <p:nvPr/>
      </p:nvGrpSpPr>
      <p:grpSpPr>
        <a:xfrm>
          <a:off x="0" y="0"/>
          <a:ext cx="0" cy="0"/>
          <a:chOff x="0" y="0"/>
          <a:chExt cx="0" cy="0"/>
        </a:xfrm>
      </p:grpSpPr>
      <p:sp>
        <p:nvSpPr>
          <p:cNvPr id="413" name="Google Shape;413;p38"/>
          <p:cNvSpPr txBox="1"/>
          <p:nvPr/>
        </p:nvSpPr>
        <p:spPr>
          <a:xfrm>
            <a:off x="5185823" y="936994"/>
            <a:ext cx="7726128" cy="325012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800" dirty="0" smtClean="0">
                <a:solidFill>
                  <a:srgbClr val="FFFFFF"/>
                </a:solidFill>
                <a:latin typeface="Josefin Sans"/>
                <a:sym typeface="Josefin Sans"/>
              </a:rPr>
              <a:t>How to prevent?</a:t>
            </a:r>
            <a:endParaRPr dirty="0"/>
          </a:p>
        </p:txBody>
      </p:sp>
      <p:sp>
        <p:nvSpPr>
          <p:cNvPr id="414" name="Google Shape;414;p38"/>
          <p:cNvSpPr txBox="1"/>
          <p:nvPr/>
        </p:nvSpPr>
        <p:spPr>
          <a:xfrm>
            <a:off x="3454983" y="4206958"/>
            <a:ext cx="11810379" cy="4061112"/>
          </a:xfrm>
          <a:prstGeom prst="rect">
            <a:avLst/>
          </a:prstGeom>
          <a:noFill/>
          <a:ln>
            <a:noFill/>
          </a:ln>
        </p:spPr>
        <p:txBody>
          <a:bodyPr spcFirstLastPara="1" wrap="square" lIns="0" tIns="0" rIns="0" bIns="0" anchor="t" anchorCtr="0">
            <a:spAutoFit/>
          </a:bodyPr>
          <a:lstStyle/>
          <a:p>
            <a:pPr lvl="0">
              <a:lnSpc>
                <a:spcPct val="130000"/>
              </a:lnSpc>
            </a:pPr>
            <a:r>
              <a:rPr lang="en-US" sz="2100" dirty="0" smtClean="0">
                <a:solidFill>
                  <a:srgbClr val="FFFFFF"/>
                </a:solidFill>
                <a:latin typeface="Josefin Sans"/>
                <a:ea typeface="Josefin Sans"/>
                <a:cs typeface="Josefin Sans"/>
                <a:sym typeface="Josefin Sans"/>
              </a:rPr>
              <a:t>Enable </a:t>
            </a:r>
            <a:r>
              <a:rPr lang="en-US" sz="2100" dirty="0">
                <a:solidFill>
                  <a:srgbClr val="FFFFFF"/>
                </a:solidFill>
                <a:latin typeface="Josefin Sans"/>
                <a:ea typeface="Josefin Sans"/>
                <a:cs typeface="Josefin Sans"/>
                <a:sym typeface="Josefin Sans"/>
              </a:rPr>
              <a:t>approval workflows for sensitive actions, like financial transactions, to ensure multiple layers of verification. Trust your instincts—if something feels off, take a moment to pause and verify through official channels. These simple yet effective habits can significantly reduce the risk of falling victim to phishing</a:t>
            </a:r>
            <a:r>
              <a:rPr lang="en-US" sz="2100" dirty="0" smtClean="0">
                <a:solidFill>
                  <a:srgbClr val="FFFFFF"/>
                </a:solidFill>
                <a:latin typeface="Josefin Sans"/>
                <a:ea typeface="Josefin Sans"/>
                <a:cs typeface="Josefin Sans"/>
                <a:sym typeface="Josefin Sans"/>
              </a:rPr>
              <a:t>.</a:t>
            </a:r>
          </a:p>
          <a:p>
            <a:pPr lvl="0">
              <a:lnSpc>
                <a:spcPct val="130000"/>
              </a:lnSpc>
            </a:pPr>
            <a:endParaRPr lang="en-US" sz="2100" dirty="0">
              <a:solidFill>
                <a:srgbClr val="FFFFFF"/>
              </a:solidFill>
              <a:latin typeface="Josefin Sans"/>
              <a:ea typeface="Josefin Sans"/>
              <a:cs typeface="Josefin Sans"/>
              <a:sym typeface="Josefin Sans"/>
            </a:endParaRPr>
          </a:p>
          <a:p>
            <a:pPr lvl="0">
              <a:lnSpc>
                <a:spcPct val="130000"/>
              </a:lnSpc>
            </a:pPr>
            <a:r>
              <a:rPr lang="en-US" sz="2100" dirty="0">
                <a:solidFill>
                  <a:srgbClr val="FFFFFF"/>
                </a:solidFill>
                <a:latin typeface="Josefin Sans"/>
                <a:ea typeface="Josefin Sans"/>
                <a:cs typeface="Josefin Sans"/>
                <a:sym typeface="Josefin Sans"/>
              </a:rPr>
              <a:t>Always verify emails, texts, or calls that request sensitive information. Check the sender's address and hover over links before clicking to see their actual destination. Use spam filters and antivirus software to block suspicious messages and files.</a:t>
            </a:r>
            <a:endParaRPr lang="en-US" sz="2100" dirty="0" smtClean="0">
              <a:solidFill>
                <a:srgbClr val="FFFFFF"/>
              </a:solidFill>
              <a:latin typeface="Josefin Sans"/>
              <a:ea typeface="Josefin Sans"/>
              <a:cs typeface="Josefin Sans"/>
              <a:sym typeface="Josefin Sans"/>
            </a:endParaRPr>
          </a:p>
          <a:p>
            <a:pPr lvl="0">
              <a:lnSpc>
                <a:spcPct val="130000"/>
              </a:lnSpc>
            </a:pPr>
            <a:endParaRPr lang="en-US" sz="2100" dirty="0">
              <a:solidFill>
                <a:srgbClr val="FFFFFF"/>
              </a:solidFill>
              <a:latin typeface="Josefin Sans"/>
              <a:sym typeface="Josefin Sans"/>
            </a:endParaRPr>
          </a:p>
          <a:p>
            <a:pPr lvl="0">
              <a:lnSpc>
                <a:spcPct val="130000"/>
              </a:lnSpc>
            </a:pP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579" y="694344"/>
            <a:ext cx="6692630" cy="3735420"/>
          </a:xfrm>
          <a:prstGeom prst="rect">
            <a:avLst/>
          </a:prstGeom>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76307" y="7245818"/>
            <a:ext cx="5810760" cy="2768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102"/>
        <p:cNvGrpSpPr/>
        <p:nvPr/>
      </p:nvGrpSpPr>
      <p:grpSpPr>
        <a:xfrm>
          <a:off x="0" y="0"/>
          <a:ext cx="0" cy="0"/>
          <a:chOff x="0" y="0"/>
          <a:chExt cx="0" cy="0"/>
        </a:xfrm>
      </p:grpSpPr>
      <p:cxnSp>
        <p:nvCxnSpPr>
          <p:cNvPr id="103" name="Google Shape;103;p15"/>
          <p:cNvCxnSpPr/>
          <p:nvPr/>
        </p:nvCxnSpPr>
        <p:spPr>
          <a:xfrm>
            <a:off x="8226493" y="7154689"/>
            <a:ext cx="9032807" cy="0"/>
          </a:xfrm>
          <a:prstGeom prst="straightConnector1">
            <a:avLst/>
          </a:prstGeom>
          <a:noFill/>
          <a:ln w="57150" cap="flat" cmpd="sng">
            <a:solidFill>
              <a:srgbClr val="FFFFFF"/>
            </a:solidFill>
            <a:prstDash val="solid"/>
            <a:round/>
            <a:headEnd type="none" w="sm" len="sm"/>
            <a:tailEnd type="none" w="sm" len="sm"/>
          </a:ln>
        </p:spPr>
      </p:cxnSp>
      <p:cxnSp>
        <p:nvCxnSpPr>
          <p:cNvPr id="104" name="Google Shape;104;p15"/>
          <p:cNvCxnSpPr/>
          <p:nvPr/>
        </p:nvCxnSpPr>
        <p:spPr>
          <a:xfrm>
            <a:off x="8252481" y="8192914"/>
            <a:ext cx="9032807" cy="0"/>
          </a:xfrm>
          <a:prstGeom prst="straightConnector1">
            <a:avLst/>
          </a:prstGeom>
          <a:noFill/>
          <a:ln w="57150" cap="flat" cmpd="sng">
            <a:solidFill>
              <a:srgbClr val="FFFFFF"/>
            </a:solidFill>
            <a:prstDash val="solid"/>
            <a:round/>
            <a:headEnd type="none" w="sm" len="sm"/>
            <a:tailEnd type="none" w="sm" len="sm"/>
          </a:ln>
        </p:spPr>
      </p:cxnSp>
      <p:cxnSp>
        <p:nvCxnSpPr>
          <p:cNvPr id="105" name="Google Shape;105;p15"/>
          <p:cNvCxnSpPr/>
          <p:nvPr/>
        </p:nvCxnSpPr>
        <p:spPr>
          <a:xfrm>
            <a:off x="8252481" y="9229725"/>
            <a:ext cx="9032807" cy="0"/>
          </a:xfrm>
          <a:prstGeom prst="straightConnector1">
            <a:avLst/>
          </a:prstGeom>
          <a:noFill/>
          <a:ln w="57150" cap="flat" cmpd="sng">
            <a:solidFill>
              <a:srgbClr val="FFFFFF"/>
            </a:solidFill>
            <a:prstDash val="solid"/>
            <a:round/>
            <a:headEnd type="none" w="sm" len="sm"/>
            <a:tailEnd type="none" w="sm" len="sm"/>
          </a:ln>
        </p:spPr>
      </p:cxnSp>
      <p:sp>
        <p:nvSpPr>
          <p:cNvPr id="106" name="Google Shape;106;p15"/>
          <p:cNvSpPr txBox="1"/>
          <p:nvPr/>
        </p:nvSpPr>
        <p:spPr>
          <a:xfrm>
            <a:off x="8252481" y="6640339"/>
            <a:ext cx="4685306"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dirty="0" smtClean="0">
                <a:solidFill>
                  <a:srgbClr val="CAF0F8"/>
                </a:solidFill>
                <a:latin typeface="Josefin Sans SemiBold"/>
                <a:sym typeface="Josefin Sans SemiBold"/>
              </a:rPr>
              <a:t>What is Phishing?</a:t>
            </a:r>
            <a:endParaRPr dirty="0"/>
          </a:p>
        </p:txBody>
      </p:sp>
      <p:sp>
        <p:nvSpPr>
          <p:cNvPr id="107" name="Google Shape;107;p15"/>
          <p:cNvSpPr txBox="1"/>
          <p:nvPr/>
        </p:nvSpPr>
        <p:spPr>
          <a:xfrm>
            <a:off x="890224" y="1009650"/>
            <a:ext cx="8253776" cy="1352550"/>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8799" b="0" i="0" u="none" strike="noStrike" cap="none">
                <a:solidFill>
                  <a:srgbClr val="FFFFFF"/>
                </a:solidFill>
                <a:latin typeface="Josefin Sans"/>
                <a:ea typeface="Josefin Sans"/>
                <a:cs typeface="Josefin Sans"/>
                <a:sym typeface="Josefin Sans"/>
              </a:rPr>
              <a:t>Contents</a:t>
            </a:r>
            <a:endParaRPr/>
          </a:p>
        </p:txBody>
      </p:sp>
      <p:sp>
        <p:nvSpPr>
          <p:cNvPr id="108" name="Google Shape;108;p15"/>
          <p:cNvSpPr txBox="1"/>
          <p:nvPr/>
        </p:nvSpPr>
        <p:spPr>
          <a:xfrm>
            <a:off x="16493027" y="6640339"/>
            <a:ext cx="766273" cy="485775"/>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3200" b="1" i="0" u="none" strike="noStrike" cap="none">
                <a:solidFill>
                  <a:srgbClr val="CAF0F8"/>
                </a:solidFill>
                <a:latin typeface="Josefin Sans SemiBold"/>
                <a:ea typeface="Josefin Sans SemiBold"/>
                <a:cs typeface="Josefin Sans SemiBold"/>
                <a:sym typeface="Josefin Sans SemiBold"/>
              </a:rPr>
              <a:t>01</a:t>
            </a:r>
            <a:endParaRPr/>
          </a:p>
        </p:txBody>
      </p:sp>
      <p:sp>
        <p:nvSpPr>
          <p:cNvPr id="109" name="Google Shape;109;p15"/>
          <p:cNvSpPr txBox="1"/>
          <p:nvPr/>
        </p:nvSpPr>
        <p:spPr>
          <a:xfrm>
            <a:off x="8252480" y="8715375"/>
            <a:ext cx="6961579"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dirty="0" smtClean="0">
                <a:solidFill>
                  <a:srgbClr val="CAF0F8"/>
                </a:solidFill>
                <a:latin typeface="Josefin Sans SemiBold"/>
                <a:sym typeface="Josefin Sans SemiBold"/>
              </a:rPr>
              <a:t>How to prevent Phishing attacks?</a:t>
            </a:r>
            <a:endParaRPr dirty="0"/>
          </a:p>
        </p:txBody>
      </p:sp>
      <p:sp>
        <p:nvSpPr>
          <p:cNvPr id="110" name="Google Shape;110;p15"/>
          <p:cNvSpPr txBox="1"/>
          <p:nvPr/>
        </p:nvSpPr>
        <p:spPr>
          <a:xfrm>
            <a:off x="16493027" y="8715375"/>
            <a:ext cx="766273" cy="485775"/>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3200" b="1" i="0" u="none" strike="noStrike" cap="none">
                <a:solidFill>
                  <a:srgbClr val="CAF0F8"/>
                </a:solidFill>
                <a:latin typeface="Josefin Sans SemiBold"/>
                <a:ea typeface="Josefin Sans SemiBold"/>
                <a:cs typeface="Josefin Sans SemiBold"/>
                <a:sym typeface="Josefin Sans SemiBold"/>
              </a:rPr>
              <a:t>03</a:t>
            </a:r>
            <a:endParaRPr/>
          </a:p>
        </p:txBody>
      </p:sp>
      <p:sp>
        <p:nvSpPr>
          <p:cNvPr id="111" name="Google Shape;111;p15"/>
          <p:cNvSpPr txBox="1"/>
          <p:nvPr/>
        </p:nvSpPr>
        <p:spPr>
          <a:xfrm>
            <a:off x="8252481" y="7678564"/>
            <a:ext cx="6747570"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dirty="0" smtClean="0">
                <a:solidFill>
                  <a:srgbClr val="CAF0F8"/>
                </a:solidFill>
                <a:latin typeface="Josefin Sans SemiBold"/>
                <a:sym typeface="Josefin Sans SemiBold"/>
              </a:rPr>
              <a:t>Types of Phishing attacks? </a:t>
            </a:r>
            <a:endParaRPr dirty="0"/>
          </a:p>
        </p:txBody>
      </p:sp>
      <p:sp>
        <p:nvSpPr>
          <p:cNvPr id="112" name="Google Shape;112;p15"/>
          <p:cNvSpPr txBox="1"/>
          <p:nvPr/>
        </p:nvSpPr>
        <p:spPr>
          <a:xfrm>
            <a:off x="16493027" y="7678564"/>
            <a:ext cx="766273" cy="485775"/>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3200" b="1" i="0" u="none" strike="noStrike" cap="none">
                <a:solidFill>
                  <a:srgbClr val="CAF0F8"/>
                </a:solidFill>
                <a:latin typeface="Josefin Sans SemiBold"/>
                <a:ea typeface="Josefin Sans SemiBold"/>
                <a:cs typeface="Josefin Sans SemiBold"/>
                <a:sym typeface="Josefin Sans SemiBold"/>
              </a:rPr>
              <a:t>02</a:t>
            </a:r>
            <a:endParaRPr/>
          </a:p>
        </p:txBody>
      </p:sp>
      <p:pic>
        <p:nvPicPr>
          <p:cNvPr id="113" name="Google Shape;113;p15"/>
          <p:cNvPicPr preferRelativeResize="0"/>
          <p:nvPr/>
        </p:nvPicPr>
        <p:blipFill>
          <a:blip r:embed="rId3">
            <a:alphaModFix/>
          </a:blip>
          <a:stretch>
            <a:fillRect/>
          </a:stretch>
        </p:blipFill>
        <p:spPr>
          <a:xfrm>
            <a:off x="0" y="4124975"/>
            <a:ext cx="7947682" cy="6408210"/>
          </a:xfrm>
          <a:prstGeom prst="rect">
            <a:avLst/>
          </a:prstGeom>
          <a:noFill/>
          <a:ln>
            <a:noFill/>
          </a:ln>
        </p:spPr>
      </p:pic>
      <p:pic>
        <p:nvPicPr>
          <p:cNvPr id="114" name="Google Shape;114;p15"/>
          <p:cNvPicPr preferRelativeResize="0"/>
          <p:nvPr/>
        </p:nvPicPr>
        <p:blipFill>
          <a:blip r:embed="rId4">
            <a:alphaModFix/>
          </a:blip>
          <a:stretch>
            <a:fillRect/>
          </a:stretch>
        </p:blipFill>
        <p:spPr>
          <a:xfrm>
            <a:off x="7114161" y="392132"/>
            <a:ext cx="8839201" cy="5175756"/>
          </a:xfrm>
          <a:prstGeom prst="rect">
            <a:avLst/>
          </a:prstGeom>
          <a:noFill/>
          <a:ln>
            <a:noFill/>
          </a:ln>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4000" y="1180789"/>
            <a:ext cx="15680987" cy="6384389"/>
          </a:xfrm>
          <a:prstGeom prst="rect">
            <a:avLst/>
          </a:prstGeom>
        </p:spPr>
      </p:pic>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134"/>
        <p:cNvGrpSpPr/>
        <p:nvPr/>
      </p:nvGrpSpPr>
      <p:grpSpPr>
        <a:xfrm>
          <a:off x="0" y="0"/>
          <a:ext cx="0" cy="0"/>
          <a:chOff x="0" y="0"/>
          <a:chExt cx="0" cy="0"/>
        </a:xfrm>
      </p:grpSpPr>
      <p:pic>
        <p:nvPicPr>
          <p:cNvPr id="135" name="Google Shape;135;p18"/>
          <p:cNvPicPr preferRelativeResize="0"/>
          <p:nvPr/>
        </p:nvPicPr>
        <p:blipFill>
          <a:blip r:embed="rId3">
            <a:alphaModFix/>
          </a:blip>
          <a:stretch>
            <a:fillRect/>
          </a:stretch>
        </p:blipFill>
        <p:spPr>
          <a:xfrm>
            <a:off x="-210919" y="-539574"/>
            <a:ext cx="7927875" cy="11365393"/>
          </a:xfrm>
          <a:prstGeom prst="rect">
            <a:avLst/>
          </a:prstGeom>
          <a:noFill/>
          <a:ln>
            <a:noFill/>
          </a:ln>
        </p:spPr>
      </p:pic>
      <p:grpSp>
        <p:nvGrpSpPr>
          <p:cNvPr id="136" name="Google Shape;136;p18"/>
          <p:cNvGrpSpPr/>
          <p:nvPr/>
        </p:nvGrpSpPr>
        <p:grpSpPr>
          <a:xfrm>
            <a:off x="8745682" y="3429000"/>
            <a:ext cx="8513618" cy="5281827"/>
            <a:chOff x="0" y="-440267"/>
            <a:chExt cx="11351490" cy="7042438"/>
          </a:xfrm>
        </p:grpSpPr>
        <p:sp>
          <p:nvSpPr>
            <p:cNvPr id="137" name="Google Shape;137;p18"/>
            <p:cNvSpPr txBox="1"/>
            <p:nvPr/>
          </p:nvSpPr>
          <p:spPr>
            <a:xfrm>
              <a:off x="0" y="-440267"/>
              <a:ext cx="11351399" cy="361090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8799" b="0" i="0" u="none" strike="noStrike" cap="none" dirty="0" smtClean="0">
                  <a:solidFill>
                    <a:srgbClr val="FFFFFF"/>
                  </a:solidFill>
                  <a:latin typeface="Josefin Sans"/>
                  <a:ea typeface="Josefin Sans"/>
                  <a:cs typeface="Josefin Sans"/>
                  <a:sym typeface="Josefin Sans"/>
                </a:rPr>
                <a:t>What is Phishing?</a:t>
              </a:r>
              <a:endParaRPr dirty="0"/>
            </a:p>
          </p:txBody>
        </p:sp>
        <p:sp>
          <p:nvSpPr>
            <p:cNvPr id="138" name="Google Shape;138;p18"/>
            <p:cNvSpPr txBox="1"/>
            <p:nvPr/>
          </p:nvSpPr>
          <p:spPr>
            <a:xfrm>
              <a:off x="0" y="3241250"/>
              <a:ext cx="11351490" cy="3360921"/>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dirty="0" smtClean="0">
                  <a:solidFill>
                    <a:srgbClr val="FFFFFF"/>
                  </a:solidFill>
                  <a:latin typeface="Josefin Sans"/>
                  <a:sym typeface="Josefin Sans"/>
                </a:rPr>
                <a:t>Phishing is the use of digital communications to trick people into revealing their sensitive data or injecting viruses into their systems. Phishing not only affects individuals but also it have the ability to cause harm to an organization’s security. There are different types of phishing attacks, we will be discussing some common ones .</a:t>
              </a:r>
              <a:endParaRPr dirty="0"/>
            </a:p>
          </p:txBody>
        </p:sp>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848255"/>
            <a:ext cx="7716956" cy="7023371"/>
          </a:xfrm>
          <a:prstGeom prst="rect">
            <a:avLst/>
          </a:prstGeom>
        </p:spPr>
      </p:pic>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255"/>
        <p:cNvGrpSpPr/>
        <p:nvPr/>
      </p:nvGrpSpPr>
      <p:grpSpPr>
        <a:xfrm>
          <a:off x="0" y="0"/>
          <a:ext cx="0" cy="0"/>
          <a:chOff x="0" y="0"/>
          <a:chExt cx="0" cy="0"/>
        </a:xfrm>
      </p:grpSpPr>
      <p:grpSp>
        <p:nvGrpSpPr>
          <p:cNvPr id="256" name="Google Shape;256;p28"/>
          <p:cNvGrpSpPr/>
          <p:nvPr/>
        </p:nvGrpSpPr>
        <p:grpSpPr>
          <a:xfrm>
            <a:off x="10354444" y="1620160"/>
            <a:ext cx="6807579" cy="7054502"/>
            <a:chOff x="-466928" y="-3595005"/>
            <a:chExt cx="9076772" cy="9406007"/>
          </a:xfrm>
        </p:grpSpPr>
        <p:sp>
          <p:nvSpPr>
            <p:cNvPr id="257" name="Google Shape;257;p28"/>
            <p:cNvSpPr txBox="1"/>
            <p:nvPr/>
          </p:nvSpPr>
          <p:spPr>
            <a:xfrm>
              <a:off x="-466928" y="-3595005"/>
              <a:ext cx="8739547" cy="361090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8799" dirty="0" smtClean="0">
                  <a:solidFill>
                    <a:srgbClr val="FFFFFF"/>
                  </a:solidFill>
                  <a:latin typeface="Josefin Sans"/>
                  <a:sym typeface="Josefin Sans"/>
                </a:rPr>
                <a:t>Email Phishing</a:t>
              </a:r>
              <a:endParaRPr dirty="0"/>
            </a:p>
          </p:txBody>
        </p:sp>
        <p:sp>
          <p:nvSpPr>
            <p:cNvPr id="258" name="Google Shape;258;p28"/>
            <p:cNvSpPr txBox="1"/>
            <p:nvPr/>
          </p:nvSpPr>
          <p:spPr>
            <a:xfrm>
              <a:off x="-129703" y="209466"/>
              <a:ext cx="8739547" cy="5601536"/>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dirty="0" smtClean="0">
                  <a:solidFill>
                    <a:srgbClr val="FFFFFF"/>
                  </a:solidFill>
                  <a:latin typeface="Josefin Sans"/>
                  <a:sym typeface="Josefin Sans"/>
                </a:rPr>
                <a:t>The email phishing is the most common type of phishing attack. As the name suggests the attacker sends an email to the target in order to attain private information. For example an attacker can impersonate as  someone who works at the bank and asks you to provide your back account id to view the bank statement.  The attacker can also attach a malicious link with the email to generate virus in your system, letting him take control over it.</a:t>
              </a:r>
            </a:p>
          </p:txBody>
        </p:sp>
      </p:grpSp>
      <p:pic>
        <p:nvPicPr>
          <p:cNvPr id="259" name="Google Shape;259;p28"/>
          <p:cNvPicPr preferRelativeResize="0"/>
          <p:nvPr/>
        </p:nvPicPr>
        <p:blipFill>
          <a:blip r:embed="rId3">
            <a:alphaModFix/>
          </a:blip>
          <a:stretch>
            <a:fillRect/>
          </a:stretch>
        </p:blipFill>
        <p:spPr>
          <a:xfrm>
            <a:off x="12398" y="0"/>
            <a:ext cx="9663556" cy="10286999"/>
          </a:xfrm>
          <a:prstGeom prst="rect">
            <a:avLst/>
          </a:prstGeom>
          <a:noFill/>
          <a:ln>
            <a:noFill/>
          </a:ln>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448" y="989788"/>
            <a:ext cx="10201248" cy="8307421"/>
          </a:xfrm>
          <a:prstGeom prst="rect">
            <a:avLst/>
          </a:prstGeom>
        </p:spPr>
      </p:pic>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264"/>
        <p:cNvGrpSpPr/>
        <p:nvPr/>
      </p:nvGrpSpPr>
      <p:grpSpPr>
        <a:xfrm>
          <a:off x="0" y="0"/>
          <a:ext cx="0" cy="0"/>
          <a:chOff x="0" y="0"/>
          <a:chExt cx="0" cy="0"/>
        </a:xfrm>
      </p:grpSpPr>
      <p:sp>
        <p:nvSpPr>
          <p:cNvPr id="265" name="Google Shape;265;p29"/>
          <p:cNvSpPr txBox="1"/>
          <p:nvPr/>
        </p:nvSpPr>
        <p:spPr>
          <a:xfrm>
            <a:off x="1028700" y="1181100"/>
            <a:ext cx="6554660" cy="135408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8799" dirty="0" err="1" smtClean="0">
                <a:solidFill>
                  <a:srgbClr val="FFFFFF"/>
                </a:solidFill>
                <a:latin typeface="Josefin Sans"/>
                <a:sym typeface="Josefin Sans"/>
              </a:rPr>
              <a:t>Smishing</a:t>
            </a:r>
            <a:endParaRPr dirty="0"/>
          </a:p>
        </p:txBody>
      </p:sp>
      <p:sp>
        <p:nvSpPr>
          <p:cNvPr id="266" name="Google Shape;266;p29"/>
          <p:cNvSpPr txBox="1"/>
          <p:nvPr/>
        </p:nvSpPr>
        <p:spPr>
          <a:xfrm>
            <a:off x="7583360" y="6825727"/>
            <a:ext cx="8115300" cy="2520690"/>
          </a:xfrm>
          <a:prstGeom prst="rect">
            <a:avLst/>
          </a:prstGeom>
          <a:noFill/>
          <a:ln>
            <a:noFill/>
          </a:ln>
        </p:spPr>
        <p:txBody>
          <a:bodyPr spcFirstLastPara="1" wrap="square" lIns="0" tIns="0" rIns="0" bIns="0" anchor="t" anchorCtr="0">
            <a:spAutoFit/>
          </a:bodyPr>
          <a:lstStyle/>
          <a:p>
            <a:pPr marL="0" marR="0" lvl="0" indent="0" rtl="0">
              <a:lnSpc>
                <a:spcPct val="130000"/>
              </a:lnSpc>
              <a:spcBef>
                <a:spcPts val="0"/>
              </a:spcBef>
              <a:spcAft>
                <a:spcPts val="0"/>
              </a:spcAft>
              <a:buNone/>
            </a:pPr>
            <a:r>
              <a:rPr lang="en-US" sz="2100" dirty="0" err="1" smtClean="0">
                <a:solidFill>
                  <a:srgbClr val="FFFFFF"/>
                </a:solidFill>
                <a:latin typeface="Josefin Sans"/>
                <a:ea typeface="Josefin Sans"/>
                <a:cs typeface="Josefin Sans"/>
                <a:sym typeface="Josefin Sans"/>
              </a:rPr>
              <a:t>Smishing</a:t>
            </a:r>
            <a:r>
              <a:rPr lang="en-US" sz="2100" dirty="0" smtClean="0">
                <a:solidFill>
                  <a:srgbClr val="FFFFFF"/>
                </a:solidFill>
                <a:latin typeface="Josefin Sans"/>
                <a:ea typeface="Josefin Sans"/>
                <a:cs typeface="Josefin Sans"/>
                <a:sym typeface="Josefin Sans"/>
              </a:rPr>
              <a:t> is a type of phishing attack in the an attacker uses Short Message Service (SMS), a technology that powers text message</a:t>
            </a:r>
            <a:r>
              <a:rPr lang="en-US" sz="2100" b="0" i="0" u="none" strike="noStrike" cap="none" dirty="0" smtClean="0">
                <a:solidFill>
                  <a:srgbClr val="FFFFFF"/>
                </a:solidFill>
                <a:latin typeface="Josefin Sans"/>
                <a:ea typeface="Josefin Sans"/>
                <a:cs typeface="Josefin Sans"/>
                <a:sym typeface="Josefin Sans"/>
              </a:rPr>
              <a:t>.  An example of this can be an attacker impersonating a mobile phone </a:t>
            </a:r>
            <a:r>
              <a:rPr lang="en-US" sz="2100" b="0" i="0" u="none" strike="noStrike" cap="none" dirty="0" err="1" smtClean="0">
                <a:solidFill>
                  <a:srgbClr val="FFFFFF"/>
                </a:solidFill>
                <a:latin typeface="Josefin Sans"/>
                <a:ea typeface="Josefin Sans"/>
                <a:cs typeface="Josefin Sans"/>
                <a:sym typeface="Josefin Sans"/>
              </a:rPr>
              <a:t>sim</a:t>
            </a:r>
            <a:r>
              <a:rPr lang="en-US" sz="2100" b="0" i="0" u="none" strike="noStrike" cap="none" dirty="0" smtClean="0">
                <a:solidFill>
                  <a:srgbClr val="FFFFFF"/>
                </a:solidFill>
                <a:latin typeface="Josefin Sans"/>
                <a:ea typeface="Josefin Sans"/>
                <a:cs typeface="Josefin Sans"/>
                <a:sym typeface="Josefin Sans"/>
              </a:rPr>
              <a:t> company offering the user unlimited minutes for a week by filling a form which demands your private info.</a:t>
            </a:r>
            <a:endParaRPr dirty="0"/>
          </a:p>
        </p:txBody>
      </p:sp>
      <p:pic>
        <p:nvPicPr>
          <p:cNvPr id="267" name="Google Shape;267;p29"/>
          <p:cNvPicPr preferRelativeResize="0"/>
          <p:nvPr/>
        </p:nvPicPr>
        <p:blipFill>
          <a:blip r:embed="rId3">
            <a:alphaModFix/>
          </a:blip>
          <a:stretch>
            <a:fillRect/>
          </a:stretch>
        </p:blipFill>
        <p:spPr>
          <a:xfrm>
            <a:off x="1352550" y="4739100"/>
            <a:ext cx="5143499" cy="5433600"/>
          </a:xfrm>
          <a:prstGeom prst="rect">
            <a:avLst/>
          </a:prstGeom>
          <a:noFill/>
          <a:ln>
            <a:noFill/>
          </a:ln>
        </p:spPr>
      </p:pic>
      <p:pic>
        <p:nvPicPr>
          <p:cNvPr id="269" name="Google Shape;269;p29"/>
          <p:cNvPicPr preferRelativeResize="0"/>
          <p:nvPr/>
        </p:nvPicPr>
        <p:blipFill>
          <a:blip r:embed="rId4">
            <a:alphaModFix/>
          </a:blip>
          <a:stretch>
            <a:fillRect/>
          </a:stretch>
        </p:blipFill>
        <p:spPr>
          <a:xfrm>
            <a:off x="11421335" y="0"/>
            <a:ext cx="6866665" cy="6208394"/>
          </a:xfrm>
          <a:prstGeom prst="rect">
            <a:avLst/>
          </a:prstGeom>
          <a:noFill/>
          <a:ln>
            <a:noFill/>
          </a:ln>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73" y="3540078"/>
            <a:ext cx="7684851" cy="5806339"/>
          </a:xfrm>
          <a:prstGeom prst="rect">
            <a:avLst/>
          </a:prstGeom>
        </p:spPr>
      </p:pic>
      <p:pic>
        <p:nvPicPr>
          <p:cNvPr id="1028" name="Picture 4" descr="C:\Users\AAC\AppData\Local\Temp\{99FF2B85-7E3B-4280-AF63-D70D509BFB3B}.tm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3958" y="219084"/>
            <a:ext cx="7840494" cy="63516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274"/>
        <p:cNvGrpSpPr/>
        <p:nvPr/>
      </p:nvGrpSpPr>
      <p:grpSpPr>
        <a:xfrm>
          <a:off x="0" y="0"/>
          <a:ext cx="0" cy="0"/>
          <a:chOff x="0" y="0"/>
          <a:chExt cx="0" cy="0"/>
        </a:xfrm>
      </p:grpSpPr>
      <p:grpSp>
        <p:nvGrpSpPr>
          <p:cNvPr id="275" name="Google Shape;275;p30"/>
          <p:cNvGrpSpPr/>
          <p:nvPr/>
        </p:nvGrpSpPr>
        <p:grpSpPr>
          <a:xfrm>
            <a:off x="603115" y="1143000"/>
            <a:ext cx="17159591" cy="3550439"/>
            <a:chOff x="-567447" y="152400"/>
            <a:chExt cx="22879455" cy="4733918"/>
          </a:xfrm>
        </p:grpSpPr>
        <p:sp>
          <p:nvSpPr>
            <p:cNvPr id="276" name="Google Shape;276;p30"/>
            <p:cNvSpPr txBox="1"/>
            <p:nvPr/>
          </p:nvSpPr>
          <p:spPr>
            <a:xfrm>
              <a:off x="0" y="152400"/>
              <a:ext cx="21640800" cy="1805452"/>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8799" dirty="0" err="1" smtClean="0">
                  <a:solidFill>
                    <a:srgbClr val="FFFFFF"/>
                  </a:solidFill>
                  <a:latin typeface="Josefin Sans"/>
                  <a:sym typeface="Josefin Sans"/>
                </a:rPr>
                <a:t>Vishing</a:t>
              </a:r>
              <a:endParaRPr dirty="0"/>
            </a:p>
          </p:txBody>
        </p:sp>
        <p:sp>
          <p:nvSpPr>
            <p:cNvPr id="277" name="Google Shape;277;p30"/>
            <p:cNvSpPr txBox="1"/>
            <p:nvPr/>
          </p:nvSpPr>
          <p:spPr>
            <a:xfrm>
              <a:off x="-567447" y="2085552"/>
              <a:ext cx="22879455" cy="2800766"/>
            </a:xfrm>
            <a:prstGeom prst="rect">
              <a:avLst/>
            </a:prstGeom>
            <a:noFill/>
            <a:ln>
              <a:noFill/>
            </a:ln>
          </p:spPr>
          <p:txBody>
            <a:bodyPr spcFirstLastPara="1" wrap="square" lIns="0" tIns="0" rIns="0" bIns="0" anchor="t" anchorCtr="0">
              <a:spAutoFit/>
            </a:bodyPr>
            <a:lstStyle/>
            <a:p>
              <a:pPr lvl="0">
                <a:lnSpc>
                  <a:spcPct val="130000"/>
                </a:lnSpc>
              </a:pPr>
              <a:r>
                <a:rPr lang="en-US" sz="2100" dirty="0" err="1" smtClean="0">
                  <a:solidFill>
                    <a:srgbClr val="FFFFFF"/>
                  </a:solidFill>
                  <a:latin typeface="Josefin Sans"/>
                  <a:sym typeface="Josefin Sans"/>
                </a:rPr>
                <a:t>Vishing</a:t>
              </a:r>
              <a:r>
                <a:rPr lang="en-US" sz="2100" dirty="0" smtClean="0">
                  <a:solidFill>
                    <a:srgbClr val="FFFFFF"/>
                  </a:solidFill>
                  <a:latin typeface="Josefin Sans"/>
                  <a:sym typeface="Josefin Sans"/>
                </a:rPr>
                <a:t> refers to the use of voice calls or voice messages to trick targets into providing personal in formation over the phone</a:t>
              </a:r>
              <a:r>
                <a:rPr lang="en-US" sz="2100" dirty="0">
                  <a:solidFill>
                    <a:srgbClr val="FFFFFF"/>
                  </a:solidFill>
                  <a:latin typeface="Josefin Sans"/>
                  <a:sym typeface="Josefin Sans"/>
                </a:rPr>
                <a:t>. You receive a call from someone claiming to be from a government service, like your local tax office or social security department. The caller </a:t>
              </a:r>
              <a:r>
                <a:rPr lang="en-US" sz="2100" dirty="0" err="1" smtClean="0">
                  <a:solidFill>
                    <a:srgbClr val="FFFFFF"/>
                  </a:solidFill>
                  <a:latin typeface="Josefin Sans"/>
                  <a:sym typeface="Josefin Sans"/>
                </a:rPr>
                <a:t>says,"</a:t>
              </a:r>
              <a:r>
                <a:rPr lang="en-US" sz="2100" dirty="0" err="1">
                  <a:solidFill>
                    <a:srgbClr val="FFFFFF"/>
                  </a:solidFill>
                  <a:latin typeface="Josefin Sans"/>
                  <a:sym typeface="Josefin Sans"/>
                </a:rPr>
                <a:t>Hi</a:t>
              </a:r>
              <a:r>
                <a:rPr lang="en-US" sz="2100" dirty="0">
                  <a:solidFill>
                    <a:srgbClr val="FFFFFF"/>
                  </a:solidFill>
                  <a:latin typeface="Josefin Sans"/>
                  <a:sym typeface="Josefin Sans"/>
                </a:rPr>
                <a:t>, this is Mark from the Tax Authority. We noticed a discrepancy in your tax filings and there’s a pending legal matter. We need to verify your personal details right away to avoid penalties or further action. Can you please confirm your social security </a:t>
              </a:r>
              <a:r>
                <a:rPr lang="en-US" sz="2100" dirty="0" err="1" smtClean="0">
                  <a:solidFill>
                    <a:srgbClr val="FFFFFF"/>
                  </a:solidFill>
                  <a:latin typeface="Josefin Sans"/>
                  <a:sym typeface="Josefin Sans"/>
                </a:rPr>
                <a:t>number?"The</a:t>
              </a:r>
              <a:r>
                <a:rPr lang="en-US" sz="2100" dirty="0" smtClean="0">
                  <a:solidFill>
                    <a:srgbClr val="FFFFFF"/>
                  </a:solidFill>
                  <a:latin typeface="Josefin Sans"/>
                  <a:sym typeface="Josefin Sans"/>
                </a:rPr>
                <a:t> </a:t>
              </a:r>
              <a:r>
                <a:rPr lang="en-US" sz="2100" dirty="0">
                  <a:solidFill>
                    <a:srgbClr val="FFFFFF"/>
                  </a:solidFill>
                  <a:latin typeface="Josefin Sans"/>
                  <a:sym typeface="Josefin Sans"/>
                </a:rPr>
                <a:t>urgency in their voice makes you feel like you need to act quickly, so you consider providing the information.</a:t>
              </a:r>
              <a:endParaRPr dirty="0"/>
            </a:p>
          </p:txBody>
        </p:sp>
      </p:grpSp>
      <p:pic>
        <p:nvPicPr>
          <p:cNvPr id="278" name="Google Shape;278;p30"/>
          <p:cNvPicPr preferRelativeResize="0"/>
          <p:nvPr/>
        </p:nvPicPr>
        <p:blipFill>
          <a:blip r:embed="rId3">
            <a:alphaModFix/>
          </a:blip>
          <a:stretch>
            <a:fillRect/>
          </a:stretch>
        </p:blipFill>
        <p:spPr>
          <a:xfrm>
            <a:off x="152400" y="5369726"/>
            <a:ext cx="17983201" cy="4917282"/>
          </a:xfrm>
          <a:prstGeom prst="rect">
            <a:avLst/>
          </a:prstGeom>
          <a:noFill/>
          <a:ln>
            <a:no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7754" y="4936978"/>
            <a:ext cx="11303540" cy="5190998"/>
          </a:xfrm>
          <a:prstGeom prst="rect">
            <a:avLst/>
          </a:prstGeom>
        </p:spPr>
      </p:pic>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334"/>
        <p:cNvGrpSpPr/>
        <p:nvPr/>
      </p:nvGrpSpPr>
      <p:grpSpPr>
        <a:xfrm>
          <a:off x="0" y="0"/>
          <a:ext cx="0" cy="0"/>
          <a:chOff x="0" y="0"/>
          <a:chExt cx="0" cy="0"/>
        </a:xfrm>
      </p:grpSpPr>
      <p:sp>
        <p:nvSpPr>
          <p:cNvPr id="335" name="Google Shape;335;p34"/>
          <p:cNvSpPr txBox="1"/>
          <p:nvPr/>
        </p:nvSpPr>
        <p:spPr>
          <a:xfrm>
            <a:off x="3119828" y="1279271"/>
            <a:ext cx="12804900" cy="135408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8799" dirty="0" smtClean="0">
                <a:solidFill>
                  <a:srgbClr val="FFFFFF"/>
                </a:solidFill>
                <a:latin typeface="Josefin Sans"/>
                <a:sym typeface="Josefin Sans"/>
              </a:rPr>
              <a:t>Spear </a:t>
            </a:r>
            <a:r>
              <a:rPr lang="en-US" sz="8799" dirty="0" err="1" smtClean="0">
                <a:solidFill>
                  <a:srgbClr val="FFFFFF"/>
                </a:solidFill>
                <a:latin typeface="Josefin Sans"/>
                <a:sym typeface="Josefin Sans"/>
              </a:rPr>
              <a:t>Vishing</a:t>
            </a:r>
            <a:endParaRPr dirty="0"/>
          </a:p>
        </p:txBody>
      </p:sp>
      <p:sp>
        <p:nvSpPr>
          <p:cNvPr id="336" name="Google Shape;336;p34"/>
          <p:cNvSpPr txBox="1"/>
          <p:nvPr/>
        </p:nvSpPr>
        <p:spPr>
          <a:xfrm>
            <a:off x="2235470" y="2719620"/>
            <a:ext cx="14573616" cy="1809726"/>
          </a:xfrm>
          <a:prstGeom prst="rect">
            <a:avLst/>
          </a:prstGeom>
          <a:noFill/>
          <a:ln>
            <a:noFill/>
          </a:ln>
        </p:spPr>
        <p:txBody>
          <a:bodyPr spcFirstLastPara="1" wrap="square" lIns="0" tIns="0" rIns="0" bIns="0" anchor="t" anchorCtr="0">
            <a:spAutoFit/>
          </a:bodyPr>
          <a:lstStyle/>
          <a:p>
            <a:pPr lvl="0" algn="r">
              <a:lnSpc>
                <a:spcPct val="140000"/>
              </a:lnSpc>
            </a:pPr>
            <a:r>
              <a:rPr lang="en-US" sz="2100" dirty="0" smtClean="0">
                <a:solidFill>
                  <a:srgbClr val="FFFFFF"/>
                </a:solidFill>
                <a:latin typeface="Josefin Sans"/>
                <a:sym typeface="Josefin Sans"/>
              </a:rPr>
              <a:t>Spear phishing is basically  a subset of email phishing in which specific people are purposefully targeted, such as the accountants of a small business to steal sensitive business information</a:t>
            </a:r>
            <a:r>
              <a:rPr lang="en-US" sz="2100" dirty="0">
                <a:solidFill>
                  <a:srgbClr val="FFFFFF"/>
                </a:solidFill>
                <a:latin typeface="Josefin Sans"/>
                <a:sym typeface="Josefin Sans"/>
              </a:rPr>
              <a:t>. Unlike generic phishing attempts that target a broad audience, spear phishing is highly personalized, often using information about the target to increase the likelihood of success.</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2278" y="4878998"/>
            <a:ext cx="7223250" cy="4680717"/>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918" y="4176326"/>
            <a:ext cx="8560341" cy="6086062"/>
          </a:xfrm>
          <a:prstGeom prst="rect">
            <a:avLst/>
          </a:prstGeom>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32732" y="649592"/>
            <a:ext cx="4163438" cy="198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359"/>
        <p:cNvGrpSpPr/>
        <p:nvPr/>
      </p:nvGrpSpPr>
      <p:grpSpPr>
        <a:xfrm>
          <a:off x="0" y="0"/>
          <a:ext cx="0" cy="0"/>
          <a:chOff x="0" y="0"/>
          <a:chExt cx="0" cy="0"/>
        </a:xfrm>
      </p:grpSpPr>
      <p:sp>
        <p:nvSpPr>
          <p:cNvPr id="360" name="Google Shape;360;p36"/>
          <p:cNvSpPr txBox="1"/>
          <p:nvPr/>
        </p:nvSpPr>
        <p:spPr>
          <a:xfrm>
            <a:off x="1028563" y="2202464"/>
            <a:ext cx="6880500" cy="1624932"/>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8799" dirty="0" smtClean="0">
                <a:solidFill>
                  <a:srgbClr val="FFFFFF"/>
                </a:solidFill>
                <a:latin typeface="Josefin Sans"/>
                <a:sym typeface="Josefin Sans"/>
              </a:rPr>
              <a:t>Whaling</a:t>
            </a:r>
            <a:endParaRPr dirty="0"/>
          </a:p>
        </p:txBody>
      </p:sp>
      <p:sp>
        <p:nvSpPr>
          <p:cNvPr id="361" name="Google Shape;361;p36"/>
          <p:cNvSpPr txBox="1"/>
          <p:nvPr/>
        </p:nvSpPr>
        <p:spPr>
          <a:xfrm>
            <a:off x="1028700" y="4183866"/>
            <a:ext cx="6880363" cy="3360920"/>
          </a:xfrm>
          <a:prstGeom prst="rect">
            <a:avLst/>
          </a:prstGeom>
          <a:noFill/>
          <a:ln>
            <a:noFill/>
          </a:ln>
        </p:spPr>
        <p:txBody>
          <a:bodyPr spcFirstLastPara="1" wrap="square" lIns="0" tIns="0" rIns="0" bIns="0" anchor="t" anchorCtr="0">
            <a:spAutoFit/>
          </a:bodyPr>
          <a:lstStyle/>
          <a:p>
            <a:pPr lvl="0" algn="ctr">
              <a:lnSpc>
                <a:spcPct val="130000"/>
              </a:lnSpc>
            </a:pPr>
            <a:r>
              <a:rPr lang="en-US" sz="2100" dirty="0" smtClean="0">
                <a:solidFill>
                  <a:srgbClr val="FFFFFF"/>
                </a:solidFill>
                <a:latin typeface="Josefin Sans"/>
                <a:sym typeface="Josefin Sans"/>
              </a:rPr>
              <a:t>Whaling refers to a category of spear phishing attempts that are aimed at high ranking executives in </a:t>
            </a:r>
            <a:r>
              <a:rPr lang="en-US" sz="2100" dirty="0">
                <a:solidFill>
                  <a:srgbClr val="FFFFFF"/>
                </a:solidFill>
                <a:latin typeface="Josefin Sans"/>
                <a:sym typeface="Josefin Sans"/>
              </a:rPr>
              <a:t>an organization. A whaling attack could impersonate the CEO’s legal counsel, asking them to urgently sign off on a payment for "closing the deal." Messages are crafted to appear like they come from trusted partners, legal advisors, or government agencies.</a:t>
            </a:r>
            <a:endParaRPr dirty="0"/>
          </a:p>
        </p:txBody>
      </p:sp>
      <p:pic>
        <p:nvPicPr>
          <p:cNvPr id="362" name="Google Shape;362;p36"/>
          <p:cNvPicPr preferRelativeResize="0"/>
          <p:nvPr/>
        </p:nvPicPr>
        <p:blipFill>
          <a:blip r:embed="rId3">
            <a:alphaModFix/>
          </a:blip>
          <a:stretch>
            <a:fillRect/>
          </a:stretch>
        </p:blipFill>
        <p:spPr>
          <a:xfrm>
            <a:off x="9396918" y="1342418"/>
            <a:ext cx="8369031" cy="7821038"/>
          </a:xfrm>
          <a:prstGeom prst="rect">
            <a:avLst/>
          </a:prstGeom>
          <a:noFill/>
          <a:ln>
            <a:no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6918" y="2023353"/>
            <a:ext cx="8346282" cy="6063453"/>
          </a:xfrm>
          <a:prstGeom prst="rect">
            <a:avLst/>
          </a:prstGeom>
        </p:spPr>
      </p:pic>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367"/>
        <p:cNvGrpSpPr/>
        <p:nvPr/>
      </p:nvGrpSpPr>
      <p:grpSpPr>
        <a:xfrm>
          <a:off x="0" y="0"/>
          <a:ext cx="0" cy="0"/>
          <a:chOff x="0" y="0"/>
          <a:chExt cx="0" cy="0"/>
        </a:xfrm>
      </p:grpSpPr>
      <p:cxnSp>
        <p:nvCxnSpPr>
          <p:cNvPr id="368" name="Google Shape;368;p37"/>
          <p:cNvCxnSpPr/>
          <p:nvPr/>
        </p:nvCxnSpPr>
        <p:spPr>
          <a:xfrm rot="-5400000">
            <a:off x="1792016" y="5146282"/>
            <a:ext cx="10257527" cy="0"/>
          </a:xfrm>
          <a:prstGeom prst="straightConnector1">
            <a:avLst/>
          </a:prstGeom>
          <a:noFill/>
          <a:ln w="9525" cap="rnd" cmpd="sng">
            <a:solidFill>
              <a:srgbClr val="FFFFFF"/>
            </a:solidFill>
            <a:prstDash val="solid"/>
            <a:round/>
            <a:headEnd type="none" w="sm" len="sm"/>
            <a:tailEnd type="none" w="sm" len="sm"/>
          </a:ln>
        </p:spPr>
      </p:cxnSp>
      <p:sp>
        <p:nvSpPr>
          <p:cNvPr id="369" name="Google Shape;369;p37"/>
          <p:cNvSpPr txBox="1"/>
          <p:nvPr/>
        </p:nvSpPr>
        <p:spPr>
          <a:xfrm>
            <a:off x="1028699" y="165302"/>
            <a:ext cx="5059131" cy="2954655"/>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8000" dirty="0" smtClean="0">
                <a:solidFill>
                  <a:srgbClr val="FFFFFF"/>
                </a:solidFill>
                <a:latin typeface="Josefin Sans"/>
                <a:sym typeface="Josefin Sans"/>
              </a:rPr>
              <a:t>How to prevent?</a:t>
            </a:r>
            <a:endParaRPr sz="8000" dirty="0"/>
          </a:p>
        </p:txBody>
      </p:sp>
      <p:sp>
        <p:nvSpPr>
          <p:cNvPr id="370" name="Google Shape;370;p37"/>
          <p:cNvSpPr txBox="1"/>
          <p:nvPr/>
        </p:nvSpPr>
        <p:spPr>
          <a:xfrm>
            <a:off x="1028700" y="3621394"/>
            <a:ext cx="5059200" cy="280077"/>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endParaRPr dirty="0" smtClean="0"/>
          </a:p>
        </p:txBody>
      </p:sp>
      <p:sp>
        <p:nvSpPr>
          <p:cNvPr id="371" name="Google Shape;371;p37"/>
          <p:cNvSpPr txBox="1"/>
          <p:nvPr/>
        </p:nvSpPr>
        <p:spPr>
          <a:xfrm>
            <a:off x="1028698" y="3165234"/>
            <a:ext cx="4676765" cy="7502054"/>
          </a:xfrm>
          <a:prstGeom prst="rect">
            <a:avLst/>
          </a:prstGeom>
          <a:noFill/>
          <a:ln>
            <a:noFill/>
          </a:ln>
        </p:spPr>
        <p:txBody>
          <a:bodyPr spcFirstLastPara="1" wrap="square" lIns="0" tIns="0" rIns="0" bIns="0" anchor="t" anchorCtr="0">
            <a:spAutoFit/>
          </a:bodyPr>
          <a:lstStyle/>
          <a:p>
            <a:pPr lvl="0">
              <a:lnSpc>
                <a:spcPct val="130000"/>
              </a:lnSpc>
            </a:pPr>
            <a:r>
              <a:rPr lang="en-US" sz="2000" dirty="0" smtClean="0">
                <a:solidFill>
                  <a:srgbClr val="FFFFFF"/>
                </a:solidFill>
                <a:latin typeface="Josefin Sans"/>
                <a:ea typeface="Josefin Sans"/>
                <a:cs typeface="Josefin Sans"/>
                <a:sym typeface="Josefin Sans"/>
              </a:rPr>
              <a:t>For </a:t>
            </a:r>
            <a:r>
              <a:rPr lang="en-US" sz="2000" dirty="0">
                <a:solidFill>
                  <a:srgbClr val="FFFFFF"/>
                </a:solidFill>
                <a:latin typeface="Josefin Sans"/>
                <a:ea typeface="Josefin Sans"/>
                <a:cs typeface="Josefin Sans"/>
                <a:sym typeface="Josefin Sans"/>
              </a:rPr>
              <a:t>added security, implement multi-factor authentication (MFA) on all accounts. This adds an extra layer of protection even if a password is stolen. Educate yourself and others about recognizing red flags like urgent requests or offers that seem too good to be true</a:t>
            </a:r>
            <a:r>
              <a:rPr lang="en-US" sz="2000" dirty="0" smtClean="0">
                <a:solidFill>
                  <a:srgbClr val="FFFFFF"/>
                </a:solidFill>
                <a:latin typeface="Josefin Sans"/>
                <a:ea typeface="Josefin Sans"/>
                <a:cs typeface="Josefin Sans"/>
                <a:sym typeface="Josefin Sans"/>
              </a:rPr>
              <a:t>.</a:t>
            </a:r>
          </a:p>
          <a:p>
            <a:pPr lvl="0">
              <a:lnSpc>
                <a:spcPct val="130000"/>
              </a:lnSpc>
            </a:pPr>
            <a:endParaRPr lang="en-US" sz="2000" dirty="0">
              <a:solidFill>
                <a:srgbClr val="FFFFFF"/>
              </a:solidFill>
              <a:latin typeface="Josefin Sans"/>
              <a:ea typeface="Josefin Sans"/>
              <a:cs typeface="Josefin Sans"/>
              <a:sym typeface="Josefin Sans"/>
            </a:endParaRPr>
          </a:p>
          <a:p>
            <a:pPr lvl="0">
              <a:lnSpc>
                <a:spcPct val="130000"/>
              </a:lnSpc>
            </a:pPr>
            <a:r>
              <a:rPr lang="en-US" sz="2000" dirty="0">
                <a:solidFill>
                  <a:srgbClr val="FFFFFF"/>
                </a:solidFill>
                <a:latin typeface="Josefin Sans"/>
                <a:ea typeface="Josefin Sans"/>
                <a:cs typeface="Josefin Sans"/>
                <a:sym typeface="Josefin Sans"/>
              </a:rPr>
              <a:t>Avoid sharing personal information on public platforms, and limit what is accessible about you online. When using public Wi-Fi, always use a VPN to protect your data. Ensure all your devices and applications are updated to the latest versions, as updates often fix security vulnerabilities.</a:t>
            </a:r>
            <a:endParaRPr lang="en-US" sz="2000" dirty="0" smtClean="0">
              <a:solidFill>
                <a:srgbClr val="FFFFFF"/>
              </a:solidFill>
              <a:latin typeface="Josefin Sans"/>
              <a:ea typeface="Josefin Sans"/>
              <a:cs typeface="Josefin Sans"/>
              <a:sym typeface="Josefin Sans"/>
            </a:endParaRPr>
          </a:p>
          <a:p>
            <a:pPr lvl="0">
              <a:lnSpc>
                <a:spcPct val="130000"/>
              </a:lnSpc>
            </a:pPr>
            <a:endParaRPr lang="en-US" sz="2100" dirty="0">
              <a:solidFill>
                <a:srgbClr val="FFFFFF"/>
              </a:solidFill>
              <a:latin typeface="Josefin Sans"/>
              <a:sym typeface="Josefin Sans"/>
            </a:endParaRPr>
          </a:p>
          <a:p>
            <a:pPr lvl="0">
              <a:lnSpc>
                <a:spcPct val="130000"/>
              </a:lnSpc>
            </a:pPr>
            <a:endParaRPr dirty="0"/>
          </a:p>
        </p:txBody>
      </p:sp>
      <p:pic>
        <p:nvPicPr>
          <p:cNvPr id="373" name="Google Shape;373;p37"/>
          <p:cNvPicPr preferRelativeResize="0"/>
          <p:nvPr/>
        </p:nvPicPr>
        <p:blipFill>
          <a:blip r:embed="rId3">
            <a:alphaModFix/>
          </a:blip>
          <a:stretch>
            <a:fillRect/>
          </a:stretch>
        </p:blipFill>
        <p:spPr>
          <a:xfrm>
            <a:off x="7121575" y="8320117"/>
            <a:ext cx="2086313" cy="1562378"/>
          </a:xfrm>
          <a:prstGeom prst="rect">
            <a:avLst/>
          </a:prstGeom>
          <a:noFill/>
          <a:ln>
            <a:noFill/>
          </a:ln>
        </p:spPr>
      </p:pic>
      <p:pic>
        <p:nvPicPr>
          <p:cNvPr id="374" name="Google Shape;374;p37"/>
          <p:cNvPicPr preferRelativeResize="0"/>
          <p:nvPr/>
        </p:nvPicPr>
        <p:blipFill>
          <a:blip r:embed="rId4">
            <a:alphaModFix/>
          </a:blip>
          <a:stretch>
            <a:fillRect/>
          </a:stretch>
        </p:blipFill>
        <p:spPr>
          <a:xfrm>
            <a:off x="7121574" y="395425"/>
            <a:ext cx="1985942" cy="1741681"/>
          </a:xfrm>
          <a:prstGeom prst="rect">
            <a:avLst/>
          </a:prstGeom>
          <a:noFill/>
          <a:ln>
            <a:noFill/>
          </a:ln>
        </p:spPr>
      </p:pic>
      <p:pic>
        <p:nvPicPr>
          <p:cNvPr id="375" name="Google Shape;375;p37"/>
          <p:cNvPicPr preferRelativeResize="0"/>
          <p:nvPr/>
        </p:nvPicPr>
        <p:blipFill>
          <a:blip r:embed="rId5">
            <a:alphaModFix/>
          </a:blip>
          <a:stretch>
            <a:fillRect/>
          </a:stretch>
        </p:blipFill>
        <p:spPr>
          <a:xfrm>
            <a:off x="9370597" y="8320110"/>
            <a:ext cx="1650998" cy="1562383"/>
          </a:xfrm>
          <a:prstGeom prst="rect">
            <a:avLst/>
          </a:prstGeom>
          <a:noFill/>
          <a:ln>
            <a:noFill/>
          </a:ln>
        </p:spPr>
      </p:pic>
      <p:pic>
        <p:nvPicPr>
          <p:cNvPr id="376" name="Google Shape;376;p37"/>
          <p:cNvPicPr preferRelativeResize="0"/>
          <p:nvPr/>
        </p:nvPicPr>
        <p:blipFill>
          <a:blip r:embed="rId6">
            <a:alphaModFix/>
          </a:blip>
          <a:stretch>
            <a:fillRect/>
          </a:stretch>
        </p:blipFill>
        <p:spPr>
          <a:xfrm>
            <a:off x="9262393" y="395430"/>
            <a:ext cx="1308949" cy="1741681"/>
          </a:xfrm>
          <a:prstGeom prst="rect">
            <a:avLst/>
          </a:prstGeom>
          <a:noFill/>
          <a:ln>
            <a:noFill/>
          </a:ln>
        </p:spPr>
      </p:pic>
      <p:pic>
        <p:nvPicPr>
          <p:cNvPr id="377" name="Google Shape;377;p37"/>
          <p:cNvPicPr preferRelativeResize="0"/>
          <p:nvPr/>
        </p:nvPicPr>
        <p:blipFill>
          <a:blip r:embed="rId7">
            <a:alphaModFix/>
          </a:blip>
          <a:stretch>
            <a:fillRect/>
          </a:stretch>
        </p:blipFill>
        <p:spPr>
          <a:xfrm>
            <a:off x="11184292" y="8320111"/>
            <a:ext cx="2662647" cy="1562382"/>
          </a:xfrm>
          <a:prstGeom prst="rect">
            <a:avLst/>
          </a:prstGeom>
          <a:noFill/>
          <a:ln>
            <a:noFill/>
          </a:ln>
        </p:spPr>
      </p:pic>
      <p:pic>
        <p:nvPicPr>
          <p:cNvPr id="378" name="Google Shape;378;p37"/>
          <p:cNvPicPr preferRelativeResize="0"/>
          <p:nvPr/>
        </p:nvPicPr>
        <p:blipFill>
          <a:blip r:embed="rId8">
            <a:alphaModFix/>
          </a:blip>
          <a:stretch>
            <a:fillRect/>
          </a:stretch>
        </p:blipFill>
        <p:spPr>
          <a:xfrm>
            <a:off x="7121576" y="6810092"/>
            <a:ext cx="2086313" cy="1382383"/>
          </a:xfrm>
          <a:prstGeom prst="rect">
            <a:avLst/>
          </a:prstGeom>
          <a:noFill/>
          <a:ln>
            <a:noFill/>
          </a:ln>
        </p:spPr>
      </p:pic>
      <p:pic>
        <p:nvPicPr>
          <p:cNvPr id="379" name="Google Shape;379;p37"/>
          <p:cNvPicPr preferRelativeResize="0"/>
          <p:nvPr/>
        </p:nvPicPr>
        <p:blipFill>
          <a:blip r:embed="rId9">
            <a:alphaModFix/>
          </a:blip>
          <a:stretch>
            <a:fillRect/>
          </a:stretch>
        </p:blipFill>
        <p:spPr>
          <a:xfrm>
            <a:off x="10726216" y="395429"/>
            <a:ext cx="3085790" cy="1741680"/>
          </a:xfrm>
          <a:prstGeom prst="rect">
            <a:avLst/>
          </a:prstGeom>
          <a:noFill/>
          <a:ln>
            <a:noFill/>
          </a:ln>
        </p:spPr>
      </p:pic>
      <p:pic>
        <p:nvPicPr>
          <p:cNvPr id="380" name="Google Shape;380;p37"/>
          <p:cNvPicPr preferRelativeResize="0"/>
          <p:nvPr/>
        </p:nvPicPr>
        <p:blipFill>
          <a:blip r:embed="rId10">
            <a:alphaModFix/>
          </a:blip>
          <a:stretch>
            <a:fillRect/>
          </a:stretch>
        </p:blipFill>
        <p:spPr>
          <a:xfrm>
            <a:off x="9370589" y="7722130"/>
            <a:ext cx="4476355" cy="351905"/>
          </a:xfrm>
          <a:prstGeom prst="rect">
            <a:avLst/>
          </a:prstGeom>
          <a:noFill/>
          <a:ln>
            <a:noFill/>
          </a:ln>
        </p:spPr>
      </p:pic>
      <p:pic>
        <p:nvPicPr>
          <p:cNvPr id="381" name="Google Shape;381;p37"/>
          <p:cNvPicPr preferRelativeResize="0"/>
          <p:nvPr/>
        </p:nvPicPr>
        <p:blipFill>
          <a:blip r:embed="rId11">
            <a:alphaModFix/>
          </a:blip>
          <a:stretch>
            <a:fillRect/>
          </a:stretch>
        </p:blipFill>
        <p:spPr>
          <a:xfrm>
            <a:off x="9370585" y="6810078"/>
            <a:ext cx="2330230" cy="769158"/>
          </a:xfrm>
          <a:prstGeom prst="rect">
            <a:avLst/>
          </a:prstGeom>
          <a:noFill/>
          <a:ln>
            <a:noFill/>
          </a:ln>
        </p:spPr>
      </p:pic>
      <p:pic>
        <p:nvPicPr>
          <p:cNvPr id="382" name="Google Shape;382;p37"/>
          <p:cNvPicPr preferRelativeResize="0"/>
          <p:nvPr/>
        </p:nvPicPr>
        <p:blipFill>
          <a:blip r:embed="rId12">
            <a:alphaModFix/>
          </a:blip>
          <a:stretch>
            <a:fillRect/>
          </a:stretch>
        </p:blipFill>
        <p:spPr>
          <a:xfrm>
            <a:off x="11863514" y="7022009"/>
            <a:ext cx="2037816" cy="557215"/>
          </a:xfrm>
          <a:prstGeom prst="rect">
            <a:avLst/>
          </a:prstGeom>
          <a:noFill/>
          <a:ln>
            <a:noFill/>
          </a:ln>
        </p:spPr>
      </p:pic>
      <p:pic>
        <p:nvPicPr>
          <p:cNvPr id="383" name="Google Shape;383;p37"/>
          <p:cNvPicPr preferRelativeResize="0"/>
          <p:nvPr/>
        </p:nvPicPr>
        <p:blipFill>
          <a:blip r:embed="rId13">
            <a:alphaModFix/>
          </a:blip>
          <a:stretch>
            <a:fillRect/>
          </a:stretch>
        </p:blipFill>
        <p:spPr>
          <a:xfrm>
            <a:off x="14064032" y="8269693"/>
            <a:ext cx="1732018" cy="1829708"/>
          </a:xfrm>
          <a:prstGeom prst="rect">
            <a:avLst/>
          </a:prstGeom>
          <a:noFill/>
          <a:ln>
            <a:noFill/>
          </a:ln>
        </p:spPr>
      </p:pic>
      <p:pic>
        <p:nvPicPr>
          <p:cNvPr id="384" name="Google Shape;384;p37"/>
          <p:cNvPicPr preferRelativeResize="0"/>
          <p:nvPr/>
        </p:nvPicPr>
        <p:blipFill>
          <a:blip r:embed="rId14">
            <a:alphaModFix/>
          </a:blip>
          <a:stretch>
            <a:fillRect/>
          </a:stretch>
        </p:blipFill>
        <p:spPr>
          <a:xfrm>
            <a:off x="13776199" y="395425"/>
            <a:ext cx="1985946" cy="1662801"/>
          </a:xfrm>
          <a:prstGeom prst="rect">
            <a:avLst/>
          </a:prstGeom>
          <a:noFill/>
          <a:ln>
            <a:noFill/>
          </a:ln>
        </p:spPr>
      </p:pic>
      <p:pic>
        <p:nvPicPr>
          <p:cNvPr id="385" name="Google Shape;385;p37"/>
          <p:cNvPicPr preferRelativeResize="0"/>
          <p:nvPr/>
        </p:nvPicPr>
        <p:blipFill>
          <a:blip r:embed="rId15">
            <a:alphaModFix/>
          </a:blip>
          <a:stretch>
            <a:fillRect/>
          </a:stretch>
        </p:blipFill>
        <p:spPr>
          <a:xfrm>
            <a:off x="14064034" y="6810071"/>
            <a:ext cx="1651003" cy="1492733"/>
          </a:xfrm>
          <a:prstGeom prst="rect">
            <a:avLst/>
          </a:prstGeom>
          <a:noFill/>
          <a:ln>
            <a:noFill/>
          </a:ln>
        </p:spPr>
      </p:pic>
      <p:pic>
        <p:nvPicPr>
          <p:cNvPr id="386" name="Google Shape;386;p37"/>
          <p:cNvPicPr preferRelativeResize="0"/>
          <p:nvPr/>
        </p:nvPicPr>
        <p:blipFill>
          <a:blip r:embed="rId16">
            <a:alphaModFix/>
          </a:blip>
          <a:stretch>
            <a:fillRect/>
          </a:stretch>
        </p:blipFill>
        <p:spPr>
          <a:xfrm>
            <a:off x="7121580" y="2294374"/>
            <a:ext cx="1985943" cy="1499592"/>
          </a:xfrm>
          <a:prstGeom prst="rect">
            <a:avLst/>
          </a:prstGeom>
          <a:noFill/>
          <a:ln>
            <a:noFill/>
          </a:ln>
        </p:spPr>
      </p:pic>
      <p:pic>
        <p:nvPicPr>
          <p:cNvPr id="387" name="Google Shape;387;p37"/>
          <p:cNvPicPr preferRelativeResize="0"/>
          <p:nvPr/>
        </p:nvPicPr>
        <p:blipFill>
          <a:blip r:embed="rId17">
            <a:alphaModFix/>
          </a:blip>
          <a:stretch>
            <a:fillRect/>
          </a:stretch>
        </p:blipFill>
        <p:spPr>
          <a:xfrm>
            <a:off x="16013125" y="8262656"/>
            <a:ext cx="1732025" cy="1843780"/>
          </a:xfrm>
          <a:prstGeom prst="rect">
            <a:avLst/>
          </a:prstGeom>
          <a:noFill/>
          <a:ln>
            <a:noFill/>
          </a:ln>
        </p:spPr>
      </p:pic>
      <p:pic>
        <p:nvPicPr>
          <p:cNvPr id="388" name="Google Shape;388;p37"/>
          <p:cNvPicPr preferRelativeResize="0"/>
          <p:nvPr/>
        </p:nvPicPr>
        <p:blipFill>
          <a:blip r:embed="rId18">
            <a:alphaModFix/>
          </a:blip>
          <a:stretch>
            <a:fillRect/>
          </a:stretch>
        </p:blipFill>
        <p:spPr>
          <a:xfrm>
            <a:off x="9107518" y="2294370"/>
            <a:ext cx="1571572" cy="1651174"/>
          </a:xfrm>
          <a:prstGeom prst="rect">
            <a:avLst/>
          </a:prstGeom>
          <a:noFill/>
          <a:ln>
            <a:noFill/>
          </a:ln>
        </p:spPr>
      </p:pic>
      <p:pic>
        <p:nvPicPr>
          <p:cNvPr id="389" name="Google Shape;389;p37"/>
          <p:cNvPicPr preferRelativeResize="0"/>
          <p:nvPr/>
        </p:nvPicPr>
        <p:blipFill>
          <a:blip r:embed="rId19">
            <a:alphaModFix/>
          </a:blip>
          <a:stretch>
            <a:fillRect/>
          </a:stretch>
        </p:blipFill>
        <p:spPr>
          <a:xfrm>
            <a:off x="16013125" y="6799778"/>
            <a:ext cx="1732024" cy="1538346"/>
          </a:xfrm>
          <a:prstGeom prst="rect">
            <a:avLst/>
          </a:prstGeom>
          <a:noFill/>
          <a:ln>
            <a:noFill/>
          </a:ln>
        </p:spPr>
      </p:pic>
      <p:pic>
        <p:nvPicPr>
          <p:cNvPr id="390" name="Google Shape;390;p37"/>
          <p:cNvPicPr preferRelativeResize="0"/>
          <p:nvPr/>
        </p:nvPicPr>
        <p:blipFill>
          <a:blip r:embed="rId20">
            <a:alphaModFix/>
          </a:blip>
          <a:stretch>
            <a:fillRect/>
          </a:stretch>
        </p:blipFill>
        <p:spPr>
          <a:xfrm>
            <a:off x="10730968" y="2294395"/>
            <a:ext cx="2487393" cy="1741679"/>
          </a:xfrm>
          <a:prstGeom prst="rect">
            <a:avLst/>
          </a:prstGeom>
          <a:noFill/>
          <a:ln>
            <a:noFill/>
          </a:ln>
        </p:spPr>
      </p:pic>
      <p:pic>
        <p:nvPicPr>
          <p:cNvPr id="391" name="Google Shape;391;p37"/>
          <p:cNvPicPr preferRelativeResize="0"/>
          <p:nvPr/>
        </p:nvPicPr>
        <p:blipFill>
          <a:blip r:embed="rId21">
            <a:alphaModFix/>
          </a:blip>
          <a:stretch>
            <a:fillRect/>
          </a:stretch>
        </p:blipFill>
        <p:spPr>
          <a:xfrm>
            <a:off x="9319252" y="4119562"/>
            <a:ext cx="1052372" cy="860559"/>
          </a:xfrm>
          <a:prstGeom prst="rect">
            <a:avLst/>
          </a:prstGeom>
          <a:noFill/>
          <a:ln>
            <a:noFill/>
          </a:ln>
        </p:spPr>
      </p:pic>
      <p:pic>
        <p:nvPicPr>
          <p:cNvPr id="392" name="Google Shape;392;p37"/>
          <p:cNvPicPr preferRelativeResize="0"/>
          <p:nvPr/>
        </p:nvPicPr>
        <p:blipFill>
          <a:blip r:embed="rId22">
            <a:alphaModFix/>
          </a:blip>
          <a:stretch>
            <a:fillRect/>
          </a:stretch>
        </p:blipFill>
        <p:spPr>
          <a:xfrm>
            <a:off x="8208420" y="4112330"/>
            <a:ext cx="1052373" cy="873465"/>
          </a:xfrm>
          <a:prstGeom prst="rect">
            <a:avLst/>
          </a:prstGeom>
          <a:noFill/>
          <a:ln>
            <a:noFill/>
          </a:ln>
        </p:spPr>
      </p:pic>
      <p:pic>
        <p:nvPicPr>
          <p:cNvPr id="393" name="Google Shape;393;p37"/>
          <p:cNvPicPr preferRelativeResize="0"/>
          <p:nvPr/>
        </p:nvPicPr>
        <p:blipFill>
          <a:blip r:embed="rId23">
            <a:alphaModFix/>
          </a:blip>
          <a:stretch>
            <a:fillRect/>
          </a:stretch>
        </p:blipFill>
        <p:spPr>
          <a:xfrm>
            <a:off x="7126190" y="4036216"/>
            <a:ext cx="1023770" cy="957560"/>
          </a:xfrm>
          <a:prstGeom prst="rect">
            <a:avLst/>
          </a:prstGeom>
          <a:noFill/>
          <a:ln>
            <a:noFill/>
          </a:ln>
        </p:spPr>
      </p:pic>
      <p:pic>
        <p:nvPicPr>
          <p:cNvPr id="394" name="Google Shape;394;p37"/>
          <p:cNvPicPr preferRelativeResize="0"/>
          <p:nvPr/>
        </p:nvPicPr>
        <p:blipFill>
          <a:blip r:embed="rId24">
            <a:alphaModFix/>
          </a:blip>
          <a:stretch>
            <a:fillRect/>
          </a:stretch>
        </p:blipFill>
        <p:spPr>
          <a:xfrm>
            <a:off x="16616970" y="5212788"/>
            <a:ext cx="1128185" cy="1408601"/>
          </a:xfrm>
          <a:prstGeom prst="rect">
            <a:avLst/>
          </a:prstGeom>
          <a:noFill/>
          <a:ln>
            <a:noFill/>
          </a:ln>
        </p:spPr>
      </p:pic>
      <p:pic>
        <p:nvPicPr>
          <p:cNvPr id="395" name="Google Shape;395;p37"/>
          <p:cNvPicPr preferRelativeResize="0"/>
          <p:nvPr/>
        </p:nvPicPr>
        <p:blipFill>
          <a:blip r:embed="rId25">
            <a:alphaModFix/>
          </a:blip>
          <a:stretch>
            <a:fillRect/>
          </a:stretch>
        </p:blipFill>
        <p:spPr>
          <a:xfrm>
            <a:off x="13218354" y="2291912"/>
            <a:ext cx="1660670" cy="1499596"/>
          </a:xfrm>
          <a:prstGeom prst="rect">
            <a:avLst/>
          </a:prstGeom>
          <a:noFill/>
          <a:ln>
            <a:noFill/>
          </a:ln>
        </p:spPr>
      </p:pic>
      <p:pic>
        <p:nvPicPr>
          <p:cNvPr id="396" name="Google Shape;396;p37"/>
          <p:cNvPicPr preferRelativeResize="0"/>
          <p:nvPr/>
        </p:nvPicPr>
        <p:blipFill>
          <a:blip r:embed="rId26">
            <a:alphaModFix/>
          </a:blip>
          <a:stretch>
            <a:fillRect/>
          </a:stretch>
        </p:blipFill>
        <p:spPr>
          <a:xfrm>
            <a:off x="13901337" y="5250598"/>
            <a:ext cx="2330250" cy="1424548"/>
          </a:xfrm>
          <a:prstGeom prst="rect">
            <a:avLst/>
          </a:prstGeom>
          <a:noFill/>
          <a:ln>
            <a:noFill/>
          </a:ln>
        </p:spPr>
      </p:pic>
      <p:pic>
        <p:nvPicPr>
          <p:cNvPr id="397" name="Google Shape;397;p37"/>
          <p:cNvPicPr preferRelativeResize="0"/>
          <p:nvPr/>
        </p:nvPicPr>
        <p:blipFill>
          <a:blip r:embed="rId27">
            <a:alphaModFix/>
          </a:blip>
          <a:stretch>
            <a:fillRect/>
          </a:stretch>
        </p:blipFill>
        <p:spPr>
          <a:xfrm>
            <a:off x="12780758" y="4025200"/>
            <a:ext cx="915155" cy="1058467"/>
          </a:xfrm>
          <a:prstGeom prst="rect">
            <a:avLst/>
          </a:prstGeom>
          <a:noFill/>
          <a:ln>
            <a:noFill/>
          </a:ln>
        </p:spPr>
      </p:pic>
      <p:pic>
        <p:nvPicPr>
          <p:cNvPr id="398" name="Google Shape;398;p37"/>
          <p:cNvPicPr preferRelativeResize="0"/>
          <p:nvPr/>
        </p:nvPicPr>
        <p:blipFill>
          <a:blip r:embed="rId28">
            <a:alphaModFix/>
          </a:blip>
          <a:stretch>
            <a:fillRect/>
          </a:stretch>
        </p:blipFill>
        <p:spPr>
          <a:xfrm>
            <a:off x="11806736" y="4072000"/>
            <a:ext cx="915154" cy="1011667"/>
          </a:xfrm>
          <a:prstGeom prst="rect">
            <a:avLst/>
          </a:prstGeom>
          <a:noFill/>
          <a:ln>
            <a:noFill/>
          </a:ln>
        </p:spPr>
      </p:pic>
      <p:pic>
        <p:nvPicPr>
          <p:cNvPr id="399" name="Google Shape;399;p37"/>
          <p:cNvPicPr preferRelativeResize="0"/>
          <p:nvPr/>
        </p:nvPicPr>
        <p:blipFill>
          <a:blip r:embed="rId29">
            <a:alphaModFix/>
          </a:blip>
          <a:stretch>
            <a:fillRect/>
          </a:stretch>
        </p:blipFill>
        <p:spPr>
          <a:xfrm>
            <a:off x="10430060" y="4055784"/>
            <a:ext cx="1376677" cy="1078116"/>
          </a:xfrm>
          <a:prstGeom prst="rect">
            <a:avLst/>
          </a:prstGeom>
          <a:noFill/>
          <a:ln>
            <a:noFill/>
          </a:ln>
        </p:spPr>
      </p:pic>
      <p:pic>
        <p:nvPicPr>
          <p:cNvPr id="400" name="Google Shape;400;p37"/>
          <p:cNvPicPr preferRelativeResize="0"/>
          <p:nvPr/>
        </p:nvPicPr>
        <p:blipFill>
          <a:blip r:embed="rId30">
            <a:alphaModFix/>
          </a:blip>
          <a:stretch>
            <a:fillRect/>
          </a:stretch>
        </p:blipFill>
        <p:spPr>
          <a:xfrm>
            <a:off x="12567751" y="5220105"/>
            <a:ext cx="1023750" cy="1467648"/>
          </a:xfrm>
          <a:prstGeom prst="rect">
            <a:avLst/>
          </a:prstGeom>
          <a:noFill/>
          <a:ln>
            <a:noFill/>
          </a:ln>
        </p:spPr>
      </p:pic>
      <p:pic>
        <p:nvPicPr>
          <p:cNvPr id="401" name="Google Shape;401;p37"/>
          <p:cNvPicPr preferRelativeResize="0"/>
          <p:nvPr/>
        </p:nvPicPr>
        <p:blipFill>
          <a:blip r:embed="rId31">
            <a:alphaModFix/>
          </a:blip>
          <a:stretch>
            <a:fillRect/>
          </a:stretch>
        </p:blipFill>
        <p:spPr>
          <a:xfrm>
            <a:off x="15797057" y="395417"/>
            <a:ext cx="1376676" cy="1630893"/>
          </a:xfrm>
          <a:prstGeom prst="rect">
            <a:avLst/>
          </a:prstGeom>
          <a:noFill/>
          <a:ln>
            <a:noFill/>
          </a:ln>
        </p:spPr>
      </p:pic>
      <p:pic>
        <p:nvPicPr>
          <p:cNvPr id="402" name="Google Shape;402;p37"/>
          <p:cNvPicPr preferRelativeResize="0"/>
          <p:nvPr/>
        </p:nvPicPr>
        <p:blipFill>
          <a:blip r:embed="rId32">
            <a:alphaModFix/>
          </a:blip>
          <a:stretch>
            <a:fillRect/>
          </a:stretch>
        </p:blipFill>
        <p:spPr>
          <a:xfrm>
            <a:off x="11311288" y="5223205"/>
            <a:ext cx="915176" cy="1497564"/>
          </a:xfrm>
          <a:prstGeom prst="rect">
            <a:avLst/>
          </a:prstGeom>
          <a:noFill/>
          <a:ln>
            <a:noFill/>
          </a:ln>
        </p:spPr>
      </p:pic>
      <p:pic>
        <p:nvPicPr>
          <p:cNvPr id="403" name="Google Shape;403;p37"/>
          <p:cNvPicPr preferRelativeResize="0"/>
          <p:nvPr/>
        </p:nvPicPr>
        <p:blipFill>
          <a:blip r:embed="rId33">
            <a:alphaModFix/>
          </a:blip>
          <a:stretch>
            <a:fillRect/>
          </a:stretch>
        </p:blipFill>
        <p:spPr>
          <a:xfrm>
            <a:off x="17324487" y="337513"/>
            <a:ext cx="636725" cy="1746677"/>
          </a:xfrm>
          <a:prstGeom prst="rect">
            <a:avLst/>
          </a:prstGeom>
          <a:noFill/>
          <a:ln>
            <a:noFill/>
          </a:ln>
        </p:spPr>
      </p:pic>
      <p:pic>
        <p:nvPicPr>
          <p:cNvPr id="404" name="Google Shape;404;p37"/>
          <p:cNvPicPr preferRelativeResize="0"/>
          <p:nvPr/>
        </p:nvPicPr>
        <p:blipFill>
          <a:blip r:embed="rId34">
            <a:alphaModFix/>
          </a:blip>
          <a:stretch>
            <a:fillRect/>
          </a:stretch>
        </p:blipFill>
        <p:spPr>
          <a:xfrm>
            <a:off x="8769100" y="5256200"/>
            <a:ext cx="2931717" cy="1843775"/>
          </a:xfrm>
          <a:prstGeom prst="rect">
            <a:avLst/>
          </a:prstGeom>
          <a:noFill/>
          <a:ln>
            <a:noFill/>
          </a:ln>
        </p:spPr>
      </p:pic>
      <p:pic>
        <p:nvPicPr>
          <p:cNvPr id="405" name="Google Shape;405;p37"/>
          <p:cNvPicPr preferRelativeResize="0"/>
          <p:nvPr/>
        </p:nvPicPr>
        <p:blipFill>
          <a:blip r:embed="rId35">
            <a:alphaModFix/>
          </a:blip>
          <a:stretch>
            <a:fillRect/>
          </a:stretch>
        </p:blipFill>
        <p:spPr>
          <a:xfrm>
            <a:off x="7059140" y="5264375"/>
            <a:ext cx="1571574" cy="1267159"/>
          </a:xfrm>
          <a:prstGeom prst="rect">
            <a:avLst/>
          </a:prstGeom>
          <a:noFill/>
          <a:ln>
            <a:noFill/>
          </a:ln>
        </p:spPr>
      </p:pic>
      <p:pic>
        <p:nvPicPr>
          <p:cNvPr id="406" name="Google Shape;406;p37"/>
          <p:cNvPicPr preferRelativeResize="0"/>
          <p:nvPr/>
        </p:nvPicPr>
        <p:blipFill>
          <a:blip r:embed="rId36">
            <a:alphaModFix/>
          </a:blip>
          <a:stretch>
            <a:fillRect/>
          </a:stretch>
        </p:blipFill>
        <p:spPr>
          <a:xfrm>
            <a:off x="14841800" y="2177926"/>
            <a:ext cx="2086325" cy="1766210"/>
          </a:xfrm>
          <a:prstGeom prst="rect">
            <a:avLst/>
          </a:prstGeom>
          <a:noFill/>
          <a:ln>
            <a:noFill/>
          </a:ln>
        </p:spPr>
      </p:pic>
      <p:pic>
        <p:nvPicPr>
          <p:cNvPr id="407" name="Google Shape;407;p37"/>
          <p:cNvPicPr preferRelativeResize="0"/>
          <p:nvPr/>
        </p:nvPicPr>
        <p:blipFill>
          <a:blip r:embed="rId37">
            <a:alphaModFix/>
          </a:blip>
          <a:stretch>
            <a:fillRect/>
          </a:stretch>
        </p:blipFill>
        <p:spPr>
          <a:xfrm rot="10800000" flipH="1">
            <a:off x="13846950" y="4095749"/>
            <a:ext cx="4012948" cy="758300"/>
          </a:xfrm>
          <a:prstGeom prst="rect">
            <a:avLst/>
          </a:prstGeom>
          <a:noFill/>
          <a:ln>
            <a:noFill/>
          </a:ln>
        </p:spPr>
      </p:pic>
      <p:pic>
        <p:nvPicPr>
          <p:cNvPr id="408" name="Google Shape;408;p37"/>
          <p:cNvPicPr preferRelativeResize="0"/>
          <p:nvPr/>
        </p:nvPicPr>
        <p:blipFill>
          <a:blip r:embed="rId38">
            <a:alphaModFix/>
          </a:blip>
          <a:stretch>
            <a:fillRect/>
          </a:stretch>
        </p:blipFill>
        <p:spPr>
          <a:xfrm>
            <a:off x="16988375" y="2465702"/>
            <a:ext cx="1308949" cy="1248547"/>
          </a:xfrm>
          <a:prstGeom prst="rect">
            <a:avLst/>
          </a:prstGeom>
          <a:noFill/>
          <a:ln>
            <a:noFill/>
          </a:ln>
        </p:spPr>
      </p:pic>
    </p:spTree>
  </p:cSld>
  <p:clrMapOvr>
    <a:masterClrMapping/>
  </p:clrMapOvr>
  <p:transition spd="slow">
    <p:push/>
  </p:transition>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TotalTime>
  <Words>688</Words>
  <Application>Microsoft Office PowerPoint</Application>
  <PresentationFormat>Custom</PresentationFormat>
  <Paragraphs>29</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Josefin Sans SemiBold</vt:lpstr>
      <vt:lpstr>Josefin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AAC</dc:creator>
  <cp:lastModifiedBy>AAC</cp:lastModifiedBy>
  <cp:revision>13</cp:revision>
  <dcterms:modified xsi:type="dcterms:W3CDTF">2025-01-19T07:28:50Z</dcterms:modified>
</cp:coreProperties>
</file>